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46" d="100"/>
          <a:sy n="46" d="100"/>
        </p:scale>
        <p:origin x="-750" y="-9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제목 텍스트</a:t>
            </a:r>
          </a:p>
        </p:txBody>
      </p:sp>
      <p:sp>
        <p:nvSpPr>
          <p:cNvPr id="12" name="본문 첫 번째 줄…"/>
          <p:cNvSpPr>
            <a:spLocks noGrp="1"/>
          </p:cNvSpPr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여기에 인용을 입력하십시오.”"/>
          <p:cNvSpPr>
            <a:spLocks noGrp="1"/>
          </p:cNvSpPr>
          <p:nvPr>
            <p:ph type="body" sz="quarter" idx="14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</a:lstStyle>
          <a:p>
            <a:r>
              <a:t>“여기에 인용을 입력하십시오.” </a:t>
            </a:r>
          </a:p>
        </p:txBody>
      </p:sp>
      <p:sp>
        <p:nvSpPr>
          <p:cNvPr id="95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이미지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이미지"/>
          <p:cNvSpPr>
            <a:spLocks noGrp="1"/>
          </p:cNvSpPr>
          <p:nvPr>
            <p:ph type="pic" sz="half" idx="13"/>
          </p:nvPr>
        </p:nvSpPr>
        <p:spPr>
          <a:xfrm>
            <a:off x="5307210" y="892968"/>
            <a:ext cx="13751720" cy="83224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제목 텍스트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제목 텍스트</a:t>
            </a:r>
          </a:p>
        </p:txBody>
      </p:sp>
      <p:sp>
        <p:nvSpPr>
          <p:cNvPr id="22" name="본문 첫 번째 줄…"/>
          <p:cNvSpPr>
            <a:spLocks noGrp="1"/>
          </p:cNvSpPr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3" name="슬라이드 번호"/>
          <p:cNvSpPr>
            <a:spLocks noGrp="1"/>
          </p:cNvSpPr>
          <p:nvPr>
            <p:ph type="sldNum" sz="quarter" idx="2"/>
          </p:nvPr>
        </p:nvSpPr>
        <p:spPr>
          <a:xfrm>
            <a:off x="11955321" y="13001625"/>
            <a:ext cx="455499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텍스트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1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이미지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제목 텍스트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제목 텍스트</a:t>
            </a:r>
          </a:p>
        </p:txBody>
      </p:sp>
      <p:sp>
        <p:nvSpPr>
          <p:cNvPr id="40" name="본문 첫 번째 줄…"/>
          <p:cNvSpPr>
            <a:spLocks noGrp="1"/>
          </p:cNvSpPr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제목 텍스트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9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제목 텍스트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7" name="본문 첫 번째 줄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이미지"/>
          <p:cNvSpPr>
            <a:spLocks noGrp="1"/>
          </p:cNvSpPr>
          <p:nvPr>
            <p:ph type="pic" sz="quarter" idx="13"/>
          </p:nvPr>
        </p:nvSpPr>
        <p:spPr>
          <a:xfrm>
            <a:off x="12495609" y="3661171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제목 텍스트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67" name="본문 첫 번째 줄…"/>
          <p:cNvSpPr>
            <a:spLocks noGrp="1"/>
          </p:cNvSpPr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본문 첫 번째 줄…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6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이미지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이미지"/>
          <p:cNvSpPr>
            <a:spLocks noGrp="1"/>
          </p:cNvSpPr>
          <p:nvPr>
            <p:ph type="pic" sz="quarter" idx="14"/>
          </p:nvPr>
        </p:nvSpPr>
        <p:spPr>
          <a:xfrm>
            <a:off x="12504353" y="1250156"/>
            <a:ext cx="7500939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이미지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>
            <a:spLocks noGrp="1"/>
          </p:cNvSpPr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>
            <a:spLocks noGrp="1"/>
          </p:cNvSpPr>
          <p:nvPr>
            <p:ph type="sldNum" sz="quarter" idx="2"/>
          </p:nvPr>
        </p:nvSpPr>
        <p:spPr>
          <a:xfrm>
            <a:off x="11955321" y="13010554"/>
            <a:ext cx="455499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titleStyle>
    <p:bodyStyle>
      <a:lvl1pPr marL="617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1061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1506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1950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2395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2839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3284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37288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4173361" marR="0" indent="-617361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ko.wikipedia.org/wiki/%EA%B5%AC%EC%A1%B0%EC%A0%81_%EB%AC%B8%EC%84%9C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W3C" TargetMode="External"/><Relationship Id="rId2" Type="http://schemas.openxmlformats.org/officeDocument/2006/relationships/hyperlink" Target="https://ko.wikipedia.org/wiki/%EB%A7%88%ED%81%AC%EC%97%85_%EC%96%B8%EC%96%B4" TargetMode="Externa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HTML5 &amp; CSS3"/>
          <p:cNvSpPr>
            <a:spLocks noGrp="1"/>
          </p:cNvSpPr>
          <p:nvPr>
            <p:ph type="ctrTitle"/>
          </p:nvPr>
        </p:nvSpPr>
        <p:spPr>
          <a:xfrm>
            <a:off x="4833937" y="5488223"/>
            <a:ext cx="14716126" cy="2739554"/>
          </a:xfrm>
          <a:prstGeom prst="rect">
            <a:avLst/>
          </a:prstGeom>
        </p:spPr>
        <p:txBody>
          <a:bodyPr anchor="ctr"/>
          <a:lstStyle>
            <a:lvl1pPr>
              <a:defRPr sz="9600">
                <a:solidFill>
                  <a:schemeClr val="accent1"/>
                </a:solidFill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t>HTML5 &amp; CSS3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1. Web &amp; HTML"/>
          <p:cNvSpPr>
            <a:spLocks noGrp="1"/>
          </p:cNvSpPr>
          <p:nvPr>
            <p:ph type="title" idx="4294967295"/>
          </p:nvPr>
        </p:nvSpPr>
        <p:spPr>
          <a:xfrm>
            <a:off x="4833937" y="5488223"/>
            <a:ext cx="14716126" cy="2739554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accent1"/>
                </a:solidFill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t>1. Web &amp; HTML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선"/>
          <p:cNvSpPr/>
          <p:nvPr/>
        </p:nvSpPr>
        <p:spPr>
          <a:xfrm>
            <a:off x="1174945" y="365125"/>
            <a:ext cx="2886728" cy="0"/>
          </a:xfrm>
          <a:prstGeom prst="line">
            <a:avLst/>
          </a:prstGeom>
          <a:ln w="50800">
            <a:solidFill>
              <a:srgbClr val="777777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24" name="HTML5 &amp; CSS3"/>
          <p:cNvSpPr/>
          <p:nvPr/>
        </p:nvSpPr>
        <p:spPr>
          <a:xfrm>
            <a:off x="1088355" y="379635"/>
            <a:ext cx="2357190" cy="48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2400" b="1">
                <a:solidFill>
                  <a:srgbClr val="83868B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HTML5 &amp; CSS3</a:t>
            </a:r>
          </a:p>
        </p:txBody>
      </p:sp>
      <p:sp>
        <p:nvSpPr>
          <p:cNvPr id="125" name="선"/>
          <p:cNvSpPr/>
          <p:nvPr/>
        </p:nvSpPr>
        <p:spPr>
          <a:xfrm>
            <a:off x="4184845" y="365125"/>
            <a:ext cx="3809805" cy="0"/>
          </a:xfrm>
          <a:prstGeom prst="line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26" name="1. Web &amp; HTML"/>
          <p:cNvSpPr/>
          <p:nvPr/>
        </p:nvSpPr>
        <p:spPr>
          <a:xfrm>
            <a:off x="4098255" y="379635"/>
            <a:ext cx="2368204" cy="48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2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1. Web &amp; HTML</a:t>
            </a:r>
          </a:p>
        </p:txBody>
      </p:sp>
      <p:sp>
        <p:nvSpPr>
          <p:cNvPr id="127" name="1-1. Web"/>
          <p:cNvSpPr/>
          <p:nvPr/>
        </p:nvSpPr>
        <p:spPr>
          <a:xfrm>
            <a:off x="1180909" y="1617662"/>
            <a:ext cx="1547369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>
              <a:defRPr sz="30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t>1-1. Web</a:t>
            </a:r>
          </a:p>
        </p:txBody>
      </p:sp>
      <p:sp>
        <p:nvSpPr>
          <p:cNvPr id="128" name="웹(web)은 기본적으로 거미줄을 뜻하며 월드 와이드 웹(World Wide Web)의 약자…"/>
          <p:cNvSpPr/>
          <p:nvPr/>
        </p:nvSpPr>
        <p:spPr>
          <a:xfrm>
            <a:off x="1185126" y="2288645"/>
            <a:ext cx="21790485" cy="1616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웹(web)은 기본적으로 </a:t>
            </a:r>
            <a:r>
              <a:rPr>
                <a:solidFill>
                  <a:srgbClr val="0645AD"/>
                </a:solidFill>
              </a:rPr>
              <a:t>거미줄</a:t>
            </a:r>
            <a:r>
              <a:t>을 뜻하며 </a:t>
            </a:r>
            <a:r>
              <a:rPr>
                <a:solidFill>
                  <a:srgbClr val="0645AD"/>
                </a:solidFill>
              </a:rPr>
              <a:t>월드 와이드 웹</a:t>
            </a:r>
            <a:r>
              <a:t>(World Wide Web)의 약자</a:t>
            </a:r>
          </a:p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endParaRPr/>
          </a:p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인터넷상의 정보를 </a:t>
            </a:r>
            <a:r>
              <a:rPr>
                <a:solidFill>
                  <a:srgbClr val="0645AD"/>
                </a:solidFill>
              </a:rPr>
              <a:t>하이퍼텍스트</a:t>
            </a:r>
            <a:r>
              <a:t> 방식과 멀티미디어 환경에서 검색할 수 있게 해주는 정보검색 시스템이다. 하이퍼텍스트 형식으로 표현된 인터넷상의 다양한 정보를 효과적으로 검색하는 시스템으로 전 세계적으로 가장 널리 보급되어 있다.</a:t>
            </a:r>
          </a:p>
        </p:txBody>
      </p:sp>
      <p:pic>
        <p:nvPicPr>
          <p:cNvPr id="12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04437" y="5451978"/>
            <a:ext cx="10351864" cy="5965481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Internet을 통해 Network로 연결된 Computer"/>
          <p:cNvSpPr/>
          <p:nvPr/>
        </p:nvSpPr>
        <p:spPr>
          <a:xfrm>
            <a:off x="9249627" y="12304712"/>
            <a:ext cx="5661483" cy="511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400"/>
            </a:lvl1pPr>
          </a:lstStyle>
          <a:p>
            <a:r>
              <a:t>Internet을 통해 Network로 연결된 Computer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선"/>
          <p:cNvSpPr/>
          <p:nvPr/>
        </p:nvSpPr>
        <p:spPr>
          <a:xfrm>
            <a:off x="1174945" y="365125"/>
            <a:ext cx="2886728" cy="0"/>
          </a:xfrm>
          <a:prstGeom prst="line">
            <a:avLst/>
          </a:prstGeom>
          <a:ln w="50800">
            <a:solidFill>
              <a:srgbClr val="777777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33" name="HTML5 &amp; CSS3"/>
          <p:cNvSpPr/>
          <p:nvPr/>
        </p:nvSpPr>
        <p:spPr>
          <a:xfrm>
            <a:off x="1088355" y="379635"/>
            <a:ext cx="2357190" cy="48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2400" b="1">
                <a:solidFill>
                  <a:srgbClr val="83868B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HTML5 &amp; CSS3</a:t>
            </a:r>
          </a:p>
        </p:txBody>
      </p:sp>
      <p:sp>
        <p:nvSpPr>
          <p:cNvPr id="134" name="선"/>
          <p:cNvSpPr/>
          <p:nvPr/>
        </p:nvSpPr>
        <p:spPr>
          <a:xfrm>
            <a:off x="4184845" y="365125"/>
            <a:ext cx="3809805" cy="0"/>
          </a:xfrm>
          <a:prstGeom prst="line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35" name="1. Web &amp; HTML"/>
          <p:cNvSpPr/>
          <p:nvPr/>
        </p:nvSpPr>
        <p:spPr>
          <a:xfrm>
            <a:off x="4098255" y="379635"/>
            <a:ext cx="2368204" cy="48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2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1. Web &amp; HTML</a:t>
            </a:r>
          </a:p>
        </p:txBody>
      </p:sp>
      <p:sp>
        <p:nvSpPr>
          <p:cNvPr id="136" name="1-1. Web"/>
          <p:cNvSpPr/>
          <p:nvPr/>
        </p:nvSpPr>
        <p:spPr>
          <a:xfrm>
            <a:off x="1180909" y="1617662"/>
            <a:ext cx="1547369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>
              <a:defRPr sz="30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t>1-1. Web</a:t>
            </a:r>
          </a:p>
        </p:txBody>
      </p:sp>
      <p:sp>
        <p:nvSpPr>
          <p:cNvPr id="137" name="하이퍼텍스트는 웹 브라우저라 불리는 프로그램을 통해 웹 서버에서 &quot;문서&quot;나 웹 페이지등의 정보 조각을 읽어들여 컴퓨터 모니터에 출력하는 형태로 보이게 된다. 그러고 나서 사용자는 각 페이지에 있는 하이퍼링크를 따라 다른 문서로 이동하거나, 그 페이지를 서비스하고 있는 서버로 일련의 정보를 보낼 수도 있다. 하이퍼링크를 따라 이동하는 행위를 흔히 웹 서핑(web surfing) 또는 웹 브라우징이라 한다. 그리고 관련된 내용들이 모여있는 웹 페이지들의 집합을 웹 사이트라 한다."/>
          <p:cNvSpPr/>
          <p:nvPr/>
        </p:nvSpPr>
        <p:spPr>
          <a:xfrm>
            <a:off x="1185126" y="2288645"/>
            <a:ext cx="21790485" cy="1247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rPr>
                <a:solidFill>
                  <a:srgbClr val="0645AD"/>
                </a:solidFill>
              </a:rPr>
              <a:t>하이퍼텍스트</a:t>
            </a:r>
            <a:r>
              <a:t>는 </a:t>
            </a:r>
            <a:r>
              <a:rPr>
                <a:solidFill>
                  <a:srgbClr val="0645AD"/>
                </a:solidFill>
              </a:rPr>
              <a:t>웹 브라우저</a:t>
            </a:r>
            <a:r>
              <a:t>라 불리는 프로그램을 통해 </a:t>
            </a:r>
            <a:r>
              <a:rPr>
                <a:solidFill>
                  <a:srgbClr val="0645AD"/>
                </a:solidFill>
              </a:rPr>
              <a:t>웹 서버</a:t>
            </a:r>
            <a:r>
              <a:t>에서 "문서"나 </a:t>
            </a:r>
            <a:r>
              <a:rPr>
                <a:solidFill>
                  <a:srgbClr val="0645AD"/>
                </a:solidFill>
              </a:rPr>
              <a:t>웹 페이지</a:t>
            </a:r>
            <a:r>
              <a:t>등의 정보 조각을 읽어들여 </a:t>
            </a:r>
            <a:r>
              <a:rPr>
                <a:solidFill>
                  <a:srgbClr val="0645AD"/>
                </a:solidFill>
              </a:rPr>
              <a:t>컴퓨터 모니터</a:t>
            </a:r>
            <a:r>
              <a:t>에 출력하는 형태로 보이게 된다. 그러고 나서 사용자는 각 페이지에 있는 </a:t>
            </a:r>
            <a:r>
              <a:rPr>
                <a:solidFill>
                  <a:srgbClr val="0645AD"/>
                </a:solidFill>
              </a:rPr>
              <a:t>하이퍼링크</a:t>
            </a:r>
            <a:r>
              <a:t>를 따라 다른 문서로 이동하거나, 그 페이지를 서비스하고 있는 서버로 일련의 정보를 보낼 수도 있다. 하이퍼링크를 따라 이동하는 행위를 흔히 </a:t>
            </a:r>
            <a:r>
              <a:rPr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rPr>
              <a:t>웹 서핑</a:t>
            </a:r>
            <a:r>
              <a:t>(web surfing) 또는 </a:t>
            </a:r>
            <a:r>
              <a:rPr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rPr>
              <a:t>웹 브라우징</a:t>
            </a:r>
            <a:r>
              <a:t>이라 한다. 그리고 관련된 내용들이 모여있는 웹 페이지들의 집합을 </a:t>
            </a:r>
            <a:r>
              <a:rPr>
                <a:solidFill>
                  <a:srgbClr val="0645AD"/>
                </a:solidFill>
              </a:rPr>
              <a:t>웹 사이트</a:t>
            </a:r>
            <a:r>
              <a:t>라 한다.</a:t>
            </a:r>
          </a:p>
        </p:txBody>
      </p:sp>
      <p:sp>
        <p:nvSpPr>
          <p:cNvPr id="138" name="http://www.naver.com:80/kr/index.html"/>
          <p:cNvSpPr/>
          <p:nvPr/>
        </p:nvSpPr>
        <p:spPr>
          <a:xfrm>
            <a:off x="3447692" y="5956514"/>
            <a:ext cx="17265353" cy="12780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http://www.naver.com:80/kr/index.html</a:t>
            </a:r>
          </a:p>
        </p:txBody>
      </p:sp>
      <p:sp>
        <p:nvSpPr>
          <p:cNvPr id="139" name="선"/>
          <p:cNvSpPr/>
          <p:nvPr/>
        </p:nvSpPr>
        <p:spPr>
          <a:xfrm>
            <a:off x="3602762" y="7416800"/>
            <a:ext cx="1688905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40" name="선"/>
          <p:cNvSpPr/>
          <p:nvPr/>
        </p:nvSpPr>
        <p:spPr>
          <a:xfrm>
            <a:off x="6015762" y="7416800"/>
            <a:ext cx="713970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41" name="선"/>
          <p:cNvSpPr/>
          <p:nvPr/>
        </p:nvSpPr>
        <p:spPr>
          <a:xfrm>
            <a:off x="13474895" y="7416800"/>
            <a:ext cx="1170846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42" name="선"/>
          <p:cNvSpPr/>
          <p:nvPr/>
        </p:nvSpPr>
        <p:spPr>
          <a:xfrm>
            <a:off x="14998895" y="7416800"/>
            <a:ext cx="5586200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43" name="Protocol"/>
          <p:cNvSpPr/>
          <p:nvPr/>
        </p:nvSpPr>
        <p:spPr>
          <a:xfrm>
            <a:off x="3930642" y="7777162"/>
            <a:ext cx="1033146" cy="447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000"/>
            </a:lvl1pPr>
          </a:lstStyle>
          <a:p>
            <a:r>
              <a:t>Protocol</a:t>
            </a:r>
          </a:p>
        </p:txBody>
      </p:sp>
      <p:sp>
        <p:nvSpPr>
          <p:cNvPr id="144" name="DNS(Domain Name Server)"/>
          <p:cNvSpPr/>
          <p:nvPr/>
        </p:nvSpPr>
        <p:spPr>
          <a:xfrm>
            <a:off x="8091906" y="7777162"/>
            <a:ext cx="2987422" cy="447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000"/>
            </a:lvl1pPr>
          </a:lstStyle>
          <a:p>
            <a:r>
              <a:t>DNS(Domain Name Server)</a:t>
            </a:r>
          </a:p>
        </p:txBody>
      </p:sp>
      <p:sp>
        <p:nvSpPr>
          <p:cNvPr id="145" name="Port"/>
          <p:cNvSpPr/>
          <p:nvPr/>
        </p:nvSpPr>
        <p:spPr>
          <a:xfrm>
            <a:off x="13761043" y="7777162"/>
            <a:ext cx="598552" cy="447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000"/>
            </a:lvl1pPr>
          </a:lstStyle>
          <a:p>
            <a:r>
              <a:t>Port</a:t>
            </a:r>
          </a:p>
        </p:txBody>
      </p:sp>
      <p:sp>
        <p:nvSpPr>
          <p:cNvPr id="146" name="Path"/>
          <p:cNvSpPr/>
          <p:nvPr/>
        </p:nvSpPr>
        <p:spPr>
          <a:xfrm>
            <a:off x="17476844" y="7777162"/>
            <a:ext cx="630302" cy="447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000"/>
            </a:lvl1pPr>
          </a:lstStyle>
          <a:p>
            <a:r>
              <a:t>Path</a:t>
            </a:r>
          </a:p>
        </p:txBody>
      </p:sp>
      <p:sp>
        <p:nvSpPr>
          <p:cNvPr id="147" name="Protocol : 네트워크상에서 약속한 통신규약 (http, FTP, SMTP, POP, DHCP)…"/>
          <p:cNvSpPr/>
          <p:nvPr/>
        </p:nvSpPr>
        <p:spPr>
          <a:xfrm>
            <a:off x="3496416" y="9927345"/>
            <a:ext cx="16000622" cy="1701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marL="171450" indent="-171450"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Protocol : 네트워크상에서 약속한 통신규약 (http, FTP, SMTP, POP, DHCP) </a:t>
            </a:r>
          </a:p>
          <a:p>
            <a:pPr marL="171450" indent="-171450"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IP : 네트워크상에서 컴퓨터를 식별할 수 있는 주소 (ex. 211.168.0.1)</a:t>
            </a:r>
          </a:p>
          <a:p>
            <a:pPr marL="171450" indent="-171450"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DNS : IP주소를 인간이 쉽게 외우도록 맵핑한 문자열 (www.naver.com)</a:t>
            </a:r>
          </a:p>
          <a:p>
            <a:pPr marL="171450" indent="-171450" algn="l" defTabSz="457200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Port : IP주소가 컴퓨터를 식별할 수 있게 해준다면, Port번호는 해당컴퓨터의 구동되고 있는 프로그램을 구분할 수 있는 번호 (:8080)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선"/>
          <p:cNvSpPr/>
          <p:nvPr/>
        </p:nvSpPr>
        <p:spPr>
          <a:xfrm>
            <a:off x="1174945" y="365125"/>
            <a:ext cx="2886728" cy="0"/>
          </a:xfrm>
          <a:prstGeom prst="line">
            <a:avLst/>
          </a:prstGeom>
          <a:ln w="50800">
            <a:solidFill>
              <a:srgbClr val="777777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50" name="HTML5 &amp; CSS3"/>
          <p:cNvSpPr/>
          <p:nvPr/>
        </p:nvSpPr>
        <p:spPr>
          <a:xfrm>
            <a:off x="1088355" y="379635"/>
            <a:ext cx="2357190" cy="48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2400" b="1">
                <a:solidFill>
                  <a:srgbClr val="83868B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HTML5 &amp; CSS3</a:t>
            </a:r>
          </a:p>
        </p:txBody>
      </p:sp>
      <p:sp>
        <p:nvSpPr>
          <p:cNvPr id="151" name="선"/>
          <p:cNvSpPr/>
          <p:nvPr/>
        </p:nvSpPr>
        <p:spPr>
          <a:xfrm>
            <a:off x="4184845" y="365125"/>
            <a:ext cx="3809805" cy="0"/>
          </a:xfrm>
          <a:prstGeom prst="line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52" name="1. Web &amp; HTML"/>
          <p:cNvSpPr/>
          <p:nvPr/>
        </p:nvSpPr>
        <p:spPr>
          <a:xfrm>
            <a:off x="4098255" y="379635"/>
            <a:ext cx="2368204" cy="48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2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1. Web &amp; HTML</a:t>
            </a:r>
          </a:p>
        </p:txBody>
      </p:sp>
      <p:sp>
        <p:nvSpPr>
          <p:cNvPr id="153" name="1-2. HTML"/>
          <p:cNvSpPr/>
          <p:nvPr/>
        </p:nvSpPr>
        <p:spPr>
          <a:xfrm>
            <a:off x="1180909" y="1617662"/>
            <a:ext cx="1847216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>
              <a:defRPr sz="30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t>1-2. HTML</a:t>
            </a:r>
          </a:p>
        </p:txBody>
      </p:sp>
      <p:sp>
        <p:nvSpPr>
          <p:cNvPr id="154" name="HTML은 하이퍼텍스트 마크업 언어(HyperText Markup Language)라는 의미의 웹 페이지를 위한 지배적인 마크업 언어다.…"/>
          <p:cNvSpPr/>
          <p:nvPr/>
        </p:nvSpPr>
        <p:spPr>
          <a:xfrm>
            <a:off x="1185126" y="2288645"/>
            <a:ext cx="21790485" cy="1269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rPr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rPr>
              <a:t>HTML</a:t>
            </a:r>
            <a:r>
              <a:t>은 </a:t>
            </a:r>
            <a:r>
              <a:rPr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rPr>
              <a:t>하이퍼텍스트 마크업 언어</a:t>
            </a:r>
            <a:r>
              <a:t>(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HyperText Markup Language)</a:t>
            </a:r>
            <a:r>
              <a:t>라는 의미의 </a:t>
            </a:r>
            <a:r>
              <a:rPr>
                <a:solidFill>
                  <a:srgbClr val="0645AD"/>
                </a:solidFill>
              </a:rPr>
              <a:t>웹 페이지</a:t>
            </a:r>
            <a:r>
              <a:t>를 위한 지배적인 </a:t>
            </a:r>
            <a:r>
              <a:rPr>
                <a:solidFill>
                  <a:srgbClr val="0645AD"/>
                </a:solidFill>
              </a:rPr>
              <a:t>마크업 언어</a:t>
            </a:r>
            <a:r>
              <a:t>다. </a:t>
            </a:r>
          </a:p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HTML은 제목, 단락, 목록 등과 같은 본문을 위한 구조적 의미를 나타내는 것뿐만 아니라 링크, 인용과 그 밖의 항목으로 </a:t>
            </a:r>
            <a:r>
              <a:rPr>
                <a:solidFill>
                  <a:srgbClr val="0645AD"/>
                </a:solidFill>
                <a:hlinkClick r:id="rId2"/>
              </a:rPr>
              <a:t>구조적 문서</a:t>
            </a:r>
            <a:r>
              <a:t>를 만들 수 있는 방법을 제공한다. </a:t>
            </a:r>
          </a:p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그리고 이미지와 객체를 내장하고 대화형 양식을 생성하는 데 사용될 수 있다.</a:t>
            </a:r>
          </a:p>
        </p:txBody>
      </p:sp>
      <p:pic>
        <p:nvPicPr>
          <p:cNvPr id="155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7886" y="3812182"/>
            <a:ext cx="6755408" cy="93422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스크린샷 2017-04-21 오후 3.18.20.png" descr="스크린샷 2017-04-21 오후 3.18.20.png"/>
          <p:cNvPicPr>
            <a:picLocks noChangeAspect="1"/>
          </p:cNvPicPr>
          <p:nvPr/>
        </p:nvPicPr>
        <p:blipFill>
          <a:blip r:embed="rId4">
            <a:extLst/>
          </a:blip>
          <a:srcRect r="15540" b="26153"/>
          <a:stretch>
            <a:fillRect/>
          </a:stretch>
        </p:blipFill>
        <p:spPr>
          <a:xfrm>
            <a:off x="8515217" y="3888581"/>
            <a:ext cx="14472017" cy="89336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선"/>
          <p:cNvSpPr/>
          <p:nvPr/>
        </p:nvSpPr>
        <p:spPr>
          <a:xfrm>
            <a:off x="1174945" y="365125"/>
            <a:ext cx="2886728" cy="0"/>
          </a:xfrm>
          <a:prstGeom prst="line">
            <a:avLst/>
          </a:prstGeom>
          <a:ln w="50800">
            <a:solidFill>
              <a:srgbClr val="777777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59" name="HTML5 &amp; CSS3"/>
          <p:cNvSpPr/>
          <p:nvPr/>
        </p:nvSpPr>
        <p:spPr>
          <a:xfrm>
            <a:off x="1088355" y="379635"/>
            <a:ext cx="2357190" cy="48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2400" b="1">
                <a:solidFill>
                  <a:srgbClr val="83868B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HTML5 &amp; CSS3</a:t>
            </a:r>
          </a:p>
        </p:txBody>
      </p:sp>
      <p:sp>
        <p:nvSpPr>
          <p:cNvPr id="160" name="선"/>
          <p:cNvSpPr/>
          <p:nvPr/>
        </p:nvSpPr>
        <p:spPr>
          <a:xfrm>
            <a:off x="4184845" y="365125"/>
            <a:ext cx="3809805" cy="0"/>
          </a:xfrm>
          <a:prstGeom prst="line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  <a:endParaRPr/>
          </a:p>
        </p:txBody>
      </p:sp>
      <p:sp>
        <p:nvSpPr>
          <p:cNvPr id="161" name="1. Web &amp; HTML"/>
          <p:cNvSpPr/>
          <p:nvPr/>
        </p:nvSpPr>
        <p:spPr>
          <a:xfrm>
            <a:off x="4098255" y="379635"/>
            <a:ext cx="2368204" cy="4885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2400" b="1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1. Web &amp; HTML</a:t>
            </a:r>
          </a:p>
        </p:txBody>
      </p:sp>
      <p:sp>
        <p:nvSpPr>
          <p:cNvPr id="162" name="1-3. CSS"/>
          <p:cNvSpPr/>
          <p:nvPr/>
        </p:nvSpPr>
        <p:spPr>
          <a:xfrm>
            <a:off x="1180909" y="1617662"/>
            <a:ext cx="1470407" cy="600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>
              <a:defRPr sz="30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t>1-3. CSS</a:t>
            </a:r>
          </a:p>
        </p:txBody>
      </p:sp>
      <p:sp>
        <p:nvSpPr>
          <p:cNvPr id="163" name="캐스케이딩 스타일 시트(Cascading Style Sheets, CSS)는 마크업 언어가 실제 표시되는 방법을 기술하는 언어로, W3C의 표준이며, 레이아웃과 스타일을 정의할 때의 자유도가 높다.…"/>
          <p:cNvSpPr/>
          <p:nvPr/>
        </p:nvSpPr>
        <p:spPr>
          <a:xfrm>
            <a:off x="1185126" y="2288645"/>
            <a:ext cx="21790485" cy="1269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rPr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rPr>
              <a:t>캐스케이딩 스타일 시트</a:t>
            </a:r>
            <a:r>
              <a:t>(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Cascading Style Sheets</a:t>
            </a:r>
            <a:r>
              <a:t>, CSS)는 </a:t>
            </a:r>
            <a:r>
              <a:rPr>
                <a:solidFill>
                  <a:srgbClr val="0645AD"/>
                </a:solidFill>
                <a:hlinkClick r:id="rId2"/>
              </a:rPr>
              <a:t>마크업 언어</a:t>
            </a:r>
            <a:r>
              <a:t>가 실제 표시되는 방법을 기술하는 언어로, </a:t>
            </a:r>
            <a:r>
              <a:rPr>
                <a:solidFill>
                  <a:srgbClr val="0645AD"/>
                </a:solidFill>
                <a:hlinkClick r:id="rId3"/>
              </a:rPr>
              <a:t>W3C</a:t>
            </a:r>
            <a:r>
              <a:t>의 표준이며, 레이아웃과 스타일을 정의할 때의 자유도가 높다.</a:t>
            </a:r>
          </a:p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rPr>
                <a:solidFill>
                  <a:srgbClr val="0645AD"/>
                </a:solidFill>
                <a:hlinkClick r:id="rId2"/>
              </a:rPr>
              <a:t>마크업 언어</a:t>
            </a:r>
            <a:r>
              <a:t>가 웹사이트의 몸체를 담당한다면 </a:t>
            </a:r>
            <a:r>
              <a:rPr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rPr>
              <a:t>CSS</a:t>
            </a:r>
            <a:r>
              <a:t>는 옷과 액세서리 같은 꾸미는 역할을 담당한다고 할 수 있다. </a:t>
            </a:r>
          </a:p>
          <a:p>
            <a:pPr algn="l" defTabSz="457200">
              <a:defRPr sz="2400">
                <a:solidFill>
                  <a:srgbClr val="222222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즉, HTML 구조는 그대로 두고 CSS 파일만 변경해도 전혀 다른 웹사이트처럼 꾸밀 수 있다.</a:t>
            </a:r>
          </a:p>
        </p:txBody>
      </p:sp>
      <p:sp>
        <p:nvSpPr>
          <p:cNvPr id="164" name="모서리가 둥근 직사각형"/>
          <p:cNvSpPr/>
          <p:nvPr/>
        </p:nvSpPr>
        <p:spPr>
          <a:xfrm>
            <a:off x="1199821" y="3954141"/>
            <a:ext cx="21984359" cy="9196522"/>
          </a:xfrm>
          <a:prstGeom prst="roundRect">
            <a:avLst>
              <a:gd name="adj" fmla="val 1795"/>
            </a:avLst>
          </a:prstGeom>
          <a:solidFill>
            <a:srgbClr val="5E5E5E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65" name="userinterface-html5-css3-javascript1.png" descr="userinterface-html5-css3-javascript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10843" y="7599432"/>
            <a:ext cx="16036743" cy="4624092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문서 구조의 의미를 명확히 하여…"/>
          <p:cNvSpPr/>
          <p:nvPr/>
        </p:nvSpPr>
        <p:spPr>
          <a:xfrm>
            <a:off x="3989353" y="11564957"/>
            <a:ext cx="5100524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4200">
              <a:defRPr sz="2400">
                <a:solidFill>
                  <a:srgbClr val="D6D6D6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문서 구조의 의미를 명확히 하여</a:t>
            </a:r>
          </a:p>
          <a:p>
            <a:pPr defTabSz="584200">
              <a:defRPr sz="2400">
                <a:solidFill>
                  <a:srgbClr val="D6D6D6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디자인과 프로그램으로부터 독립성을 확보</a:t>
            </a:r>
          </a:p>
        </p:txBody>
      </p:sp>
      <p:sp>
        <p:nvSpPr>
          <p:cNvPr id="167" name="크로스 브라우징에서 일관된 표현 기능을 제공…"/>
          <p:cNvSpPr/>
          <p:nvPr/>
        </p:nvSpPr>
        <p:spPr>
          <a:xfrm>
            <a:off x="9350683" y="11564957"/>
            <a:ext cx="5604664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4200">
              <a:defRPr sz="2400">
                <a:solidFill>
                  <a:srgbClr val="D6D6D6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크로스 브라우징에서 일관된 표현 기능을 제공</a:t>
            </a:r>
          </a:p>
          <a:p>
            <a:pPr defTabSz="584200">
              <a:defRPr sz="2400">
                <a:solidFill>
                  <a:srgbClr val="D6D6D6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효과적이고 편리한 방식의 제공</a:t>
            </a:r>
          </a:p>
        </p:txBody>
      </p:sp>
      <p:sp>
        <p:nvSpPr>
          <p:cNvPr id="168" name="풍부한 기능과 자원을 제어할 수…"/>
          <p:cNvSpPr/>
          <p:nvPr/>
        </p:nvSpPr>
        <p:spPr>
          <a:xfrm>
            <a:off x="15889253" y="11564957"/>
            <a:ext cx="3942589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4200">
              <a:defRPr sz="2400">
                <a:solidFill>
                  <a:srgbClr val="D6D6D6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풍부한 기능과 자원을 제어할 수</a:t>
            </a:r>
          </a:p>
          <a:p>
            <a:pPr defTabSz="584200">
              <a:defRPr sz="2400">
                <a:solidFill>
                  <a:srgbClr val="D6D6D6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  <a:r>
              <a:t>있는 로컬 어플리케이션 구현</a:t>
            </a:r>
          </a:p>
        </p:txBody>
      </p:sp>
      <p:pic>
        <p:nvPicPr>
          <p:cNvPr id="169" name="HTML5andCSS3-Logo.png" descr="HTML5andCSS3-Logo.png"/>
          <p:cNvPicPr>
            <a:picLocks noChangeAspect="1"/>
          </p:cNvPicPr>
          <p:nvPr/>
        </p:nvPicPr>
        <p:blipFill>
          <a:blip r:embed="rId5">
            <a:extLst/>
          </a:blip>
          <a:srcRect l="6917" r="59255"/>
          <a:stretch>
            <a:fillRect/>
          </a:stretch>
        </p:blipFill>
        <p:spPr>
          <a:xfrm>
            <a:off x="5494312" y="4984505"/>
            <a:ext cx="2090682" cy="3090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logo_html5.png" descr="logo_html5.png"/>
          <p:cNvPicPr>
            <a:picLocks noChangeAspect="1"/>
          </p:cNvPicPr>
          <p:nvPr/>
        </p:nvPicPr>
        <p:blipFill>
          <a:blip r:embed="rId6">
            <a:extLst/>
          </a:blip>
          <a:srcRect l="66224" t="20016" r="441" b="3175"/>
          <a:stretch>
            <a:fillRect/>
          </a:stretch>
        </p:blipFill>
        <p:spPr>
          <a:xfrm>
            <a:off x="11105263" y="4955644"/>
            <a:ext cx="2095501" cy="28292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logo_html5.png" descr="logo_html5.png"/>
          <p:cNvPicPr>
            <a:picLocks noChangeAspect="1"/>
          </p:cNvPicPr>
          <p:nvPr/>
        </p:nvPicPr>
        <p:blipFill>
          <a:blip r:embed="rId6">
            <a:extLst/>
          </a:blip>
          <a:srcRect l="33333" r="33333" b="20822"/>
          <a:stretch>
            <a:fillRect/>
          </a:stretch>
        </p:blipFill>
        <p:spPr>
          <a:xfrm>
            <a:off x="16720979" y="5027328"/>
            <a:ext cx="2095501" cy="2916496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콘텐츠 내용과 형식을 표현"/>
          <p:cNvSpPr/>
          <p:nvPr/>
        </p:nvSpPr>
        <p:spPr>
          <a:xfrm>
            <a:off x="4519552" y="8045296"/>
            <a:ext cx="404012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3000">
                <a:solidFill>
                  <a:srgbClr val="FFFFFF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r>
              <a:t>콘텐츠 내용과 형식을 표현</a:t>
            </a:r>
          </a:p>
        </p:txBody>
      </p:sp>
      <p:sp>
        <p:nvSpPr>
          <p:cNvPr id="173" name="콘텐츠 표현 방법을 정의"/>
          <p:cNvSpPr/>
          <p:nvPr/>
        </p:nvSpPr>
        <p:spPr>
          <a:xfrm>
            <a:off x="10297735" y="8045296"/>
            <a:ext cx="371056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3000">
                <a:solidFill>
                  <a:srgbClr val="FFFFFF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r>
              <a:t>콘텐츠 표현 방법을 정의</a:t>
            </a:r>
          </a:p>
        </p:txBody>
      </p:sp>
      <p:sp>
        <p:nvSpPr>
          <p:cNvPr id="174" name="각종 API를 통해 기능을 표현"/>
          <p:cNvSpPr/>
          <p:nvPr/>
        </p:nvSpPr>
        <p:spPr>
          <a:xfrm>
            <a:off x="15685227" y="7956926"/>
            <a:ext cx="435064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defRPr sz="3000">
                <a:solidFill>
                  <a:srgbClr val="FFFFFF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lvl1pPr>
          </a:lstStyle>
          <a:p>
            <a:r>
              <a:t>각종 API를 통해 기능을 표현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420</Words>
  <PresentationFormat>사용자 지정</PresentationFormat>
  <Paragraphs>43</Paragraphs>
  <Slides>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7" baseType="lpstr">
      <vt:lpstr>White</vt:lpstr>
      <vt:lpstr>HTML5 &amp; CSS3</vt:lpstr>
      <vt:lpstr>1. Web &amp; HTML</vt:lpstr>
      <vt:lpstr>슬라이드 3</vt:lpstr>
      <vt:lpstr>슬라이드 4</vt:lpstr>
      <vt:lpstr>슬라이드 5</vt:lpstr>
      <vt:lpstr>슬라이드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HTML5 &amp; CSS3</dc:title>
  <cp:lastModifiedBy>Windows 사용자</cp:lastModifiedBy>
  <cp:revision>2</cp:revision>
  <dcterms:modified xsi:type="dcterms:W3CDTF">2017-05-23T10:13:24Z</dcterms:modified>
</cp:coreProperties>
</file>